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7"/>
  </p:notesMasterIdLst>
  <p:sldIdLst>
    <p:sldId id="256" r:id="rId4"/>
    <p:sldId id="272" r:id="rId5"/>
    <p:sldId id="361" r:id="rId6"/>
    <p:sldId id="372" r:id="rId7"/>
    <p:sldId id="363" r:id="rId8"/>
    <p:sldId id="342" r:id="rId9"/>
    <p:sldId id="364" r:id="rId10"/>
    <p:sldId id="365" r:id="rId11"/>
    <p:sldId id="367" r:id="rId12"/>
    <p:sldId id="359" r:id="rId13"/>
    <p:sldId id="374" r:id="rId14"/>
    <p:sldId id="368" r:id="rId15"/>
    <p:sldId id="369" r:id="rId16"/>
    <p:sldId id="370" r:id="rId17"/>
    <p:sldId id="371" r:id="rId18"/>
    <p:sldId id="375" r:id="rId19"/>
    <p:sldId id="343" r:id="rId20"/>
    <p:sldId id="344" r:id="rId21"/>
    <p:sldId id="345" r:id="rId22"/>
    <p:sldId id="346" r:id="rId23"/>
    <p:sldId id="347" r:id="rId24"/>
    <p:sldId id="348" r:id="rId25"/>
    <p:sldId id="350" r:id="rId26"/>
    <p:sldId id="352" r:id="rId27"/>
    <p:sldId id="353" r:id="rId28"/>
    <p:sldId id="356" r:id="rId29"/>
    <p:sldId id="357" r:id="rId30"/>
    <p:sldId id="358" r:id="rId31"/>
    <p:sldId id="334" r:id="rId32"/>
    <p:sldId id="377" r:id="rId33"/>
    <p:sldId id="376" r:id="rId34"/>
    <p:sldId id="331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660"/>
    <a:srgbClr val="87A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937A-2FCB-430B-8066-9C2047DCA46A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3115B-FD9B-48E4-A8F0-C73E2F1AA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4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03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데이터를 </a:t>
            </a:r>
            <a:r>
              <a:rPr lang="en-US" altLang="ko-KR" sz="1200" dirty="0"/>
              <a:t>Auto ML</a:t>
            </a:r>
            <a:r>
              <a:rPr lang="ko-KR" altLang="en-US" sz="1200" dirty="0"/>
              <a:t>에 학습 시키게 되면 학습 및 평가에 현재 데이터의 표준편차와 정확도가 반환 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► 특성 중요도 에서는 </a:t>
            </a:r>
            <a:r>
              <a:rPr lang="en-US" altLang="ko-KR" sz="1200" dirty="0"/>
              <a:t>..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현재 데이터 타겟 열이  매장 부서별 매출 실적이므로</a:t>
            </a:r>
            <a:r>
              <a:rPr lang="en-US" altLang="ko-KR" sz="1200" dirty="0"/>
              <a:t>, </a:t>
            </a:r>
            <a:r>
              <a:rPr lang="ko-KR" altLang="en-US" sz="1200" dirty="0"/>
              <a:t>매출 실적이 어디에 가장 영향을 많이 미치는지 알 수 있습니다</a:t>
            </a:r>
            <a:r>
              <a:rPr lang="en-US" altLang="ko-KR" sz="1200" dirty="0"/>
              <a:t>.  </a:t>
            </a:r>
          </a:p>
          <a:p>
            <a:endParaRPr lang="en-US" altLang="ko-KR" sz="1200" dirty="0"/>
          </a:p>
          <a:p>
            <a:r>
              <a:rPr lang="en-US" altLang="ko-KR" sz="1200" dirty="0"/>
              <a:t>ex)</a:t>
            </a:r>
            <a:r>
              <a:rPr lang="ko-KR" altLang="en-US" sz="1200" dirty="0"/>
              <a:t>영향 미치는 정도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크기순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품목 →</a:t>
            </a:r>
            <a:r>
              <a:rPr lang="en-US" altLang="ko-KR" sz="1200" dirty="0"/>
              <a:t> </a:t>
            </a:r>
            <a:r>
              <a:rPr lang="ko-KR" altLang="en-US" sz="1200" dirty="0"/>
              <a:t>매장 크기</a:t>
            </a:r>
            <a:r>
              <a:rPr lang="en-US" altLang="ko-KR" sz="1200" dirty="0"/>
              <a:t> </a:t>
            </a: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  <a:r>
              <a:rPr lang="ko-KR" altLang="en-US" sz="1200" dirty="0"/>
              <a:t>월마트 지점 번호 →</a:t>
            </a:r>
            <a:r>
              <a:rPr lang="en-US" altLang="ko-KR" sz="1200" dirty="0"/>
              <a:t> </a:t>
            </a:r>
            <a:r>
              <a:rPr lang="ko-KR" altLang="en-US" sz="1200" dirty="0"/>
              <a:t>날짜</a:t>
            </a:r>
            <a:endParaRPr lang="en-US" altLang="ko-KR" sz="1200" dirty="0"/>
          </a:p>
          <a:p>
            <a:r>
              <a:rPr lang="ko-KR" altLang="en-US" sz="1200" dirty="0"/>
              <a:t>→물가지수 </a:t>
            </a:r>
            <a:r>
              <a:rPr lang="en-US" altLang="ko-KR" sz="1200" dirty="0"/>
              <a:t>….. 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8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48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64275" y="1713498"/>
            <a:ext cx="5610577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</a:t>
            </a:r>
            <a:r>
              <a:rPr lang="en-US" altLang="ko-KR" sz="54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en-US" altLang="ko-KR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ML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</a:t>
            </a:r>
            <a:r>
              <a:rPr lang="ko-KR" altLang="en-US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수요예측</a:t>
            </a:r>
            <a:endParaRPr lang="en-US" altLang="ko-KR" sz="9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0386455" y="5507553"/>
            <a:ext cx="1765320" cy="12416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팀장 김 동 빈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팀원 김 보 성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장     혁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장 현 준</a:t>
            </a: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5931991" y="3996886"/>
            <a:ext cx="5136059" cy="5123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787388" y="4109958"/>
            <a:ext cx="228701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중간 발표</a:t>
            </a:r>
          </a:p>
        </p:txBody>
      </p:sp>
      <p:pic>
        <p:nvPicPr>
          <p:cNvPr id="468" name="그림 4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" y="81915"/>
            <a:ext cx="3078571" cy="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69518" y="3915973"/>
            <a:ext cx="2380275" cy="101566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이해하거나 미래의 특정 지점을 예측하기위한 시계 열 데이터에 적합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639" y="2327941"/>
            <a:ext cx="8895982" cy="4191728"/>
          </a:xfrm>
          <a:prstGeom prst="rect">
            <a:avLst/>
          </a:prstGeom>
        </p:spPr>
      </p:pic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4792" y="295074"/>
            <a:ext cx="9283140" cy="724247"/>
          </a:xfrm>
        </p:spPr>
        <p:txBody>
          <a:bodyPr>
            <a:noAutofit/>
          </a:bodyPr>
          <a:lstStyle/>
          <a:p>
            <a:r>
              <a:rPr lang="en-US" altLang="ko-KR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altLang="ko-KR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91630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ctr"/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(DNN), LSTM, ARIMA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/Python,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Keras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95528" y="4622513"/>
            <a:ext cx="48878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케라스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Keras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파이썬으로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작성된 오픈 소스 신경망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라이브러리이며 이를 이용하여 딥러닝 모델을 수행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624" y="3296531"/>
            <a:ext cx="2494908" cy="7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Data Studio,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32998" y="4622513"/>
            <a:ext cx="50129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자체적으로 설치 또는 관리가 필요한 소프트웨어가 없는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완전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관리형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시각적 분석 서비스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506D0-B8DC-4D8E-AC8B-D08F68A46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90" y="3211429"/>
            <a:ext cx="2166175" cy="96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4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97356"/>
            <a:ext cx="1089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Studio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실행 모습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14" y="2401489"/>
            <a:ext cx="6460585" cy="37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0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Data Studio,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35202" y="4622513"/>
            <a:ext cx="420852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Colaboratory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설치가 따로 필요 없고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완전히 클라우드에서 실행되는 대화식 작업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브라우저 기반 개발 환경입니다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212" y="3112924"/>
            <a:ext cx="2412129" cy="10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67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97356"/>
            <a:ext cx="1089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실행 모습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19" y="2638842"/>
            <a:ext cx="5647502" cy="3145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86" y="2676645"/>
            <a:ext cx="5644983" cy="31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6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방법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497" y="3166946"/>
            <a:ext cx="1947302" cy="18791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489779" y="3752576"/>
            <a:ext cx="609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282603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데이터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셋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Picture 6" descr="https://postfiles.pstatic.net/MjAxOTAxMTZfMTIg/MDAxNTQ3NjE0NzEzMjY0.1IPLJ-KJlYXiCbxltF8A7plA61_lXPPcPbb2ZjMaQhsg.50KSD0urAYk1BJWQBE3A3GWJfE9Xph-L4mGWjOEKwbIg.PNG.ckdgus1433/image.png?type=w77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7" y="3563038"/>
            <a:ext cx="3000319" cy="91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236" y="2729410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87483" y="3799014"/>
            <a:ext cx="1430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43" y="2729410"/>
            <a:ext cx="1054630" cy="104994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40033" y="3799014"/>
            <a:ext cx="119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250" y="2729410"/>
            <a:ext cx="1054630" cy="10499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436426" y="3799014"/>
            <a:ext cx="1049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51" y="4387315"/>
            <a:ext cx="1054630" cy="104994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56953" y="5456919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sampleSubmission.csv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90" y="4392254"/>
            <a:ext cx="1054630" cy="104994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810974" y="5461858"/>
            <a:ext cx="957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Test.csv</a:t>
            </a: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8643" y="4810588"/>
            <a:ext cx="2789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캐글에서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공유한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매출 관련 파일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8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데이터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셋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36" y="2729410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87483" y="3799014"/>
            <a:ext cx="1430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43" y="2729410"/>
            <a:ext cx="1054630" cy="104994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40033" y="3799014"/>
            <a:ext cx="119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250" y="2729410"/>
            <a:ext cx="1054630" cy="10499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433838" y="3799014"/>
            <a:ext cx="1049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51" y="4387315"/>
            <a:ext cx="1054630" cy="104994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56953" y="5456919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sampleSubmission.csv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90" y="4392254"/>
            <a:ext cx="1054630" cy="104994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810974" y="5461858"/>
            <a:ext cx="957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Test.csv</a:t>
            </a: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1853646" flipV="1">
            <a:off x="5349665" y="4934031"/>
            <a:ext cx="3631081" cy="45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9900000" flipV="1">
            <a:off x="5417399" y="4899260"/>
            <a:ext cx="3631081" cy="45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2740" y="4810588"/>
            <a:ext cx="382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 중 데이터 분석과 크게 상관없는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가지를 제외한 나머지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개를 사용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24" name="Picture 6" descr="https://postfiles.pstatic.net/MjAxOTAxMTZfMTIg/MDAxNTQ3NjE0NzEzMjY0.1IPLJ-KJlYXiCbxltF8A7plA61_lXPPcPbb2ZjMaQhsg.50KSD0urAYk1BJWQBE3A3GWJfE9Xph-L4mGWjOEKwbIg.PNG.ckdgus1433/image.png?type=w77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7" y="3563038"/>
            <a:ext cx="3000319" cy="91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36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Features.csv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96526" y="4644421"/>
            <a:ext cx="1515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Features.csv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8,000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37104" y="3810867"/>
            <a:ext cx="75030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	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월마트의 지점 번호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Temperature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날의 온도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Fuel Price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유류 값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MarkDown1~5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여러가지 이벤트 값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CPI	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소비자물가지수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Unemployment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실업률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IsHoliday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휴일 유무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37263"/>
              </p:ext>
            </p:extLst>
          </p:nvPr>
        </p:nvGraphicFramePr>
        <p:xfrm>
          <a:off x="4231610" y="2612184"/>
          <a:ext cx="6809237" cy="1090033"/>
        </p:xfrm>
        <a:graphic>
          <a:graphicData uri="http://schemas.openxmlformats.org/drawingml/2006/table">
            <a:tbl>
              <a:tblPr/>
              <a:tblGrid>
                <a:gridCol w="294852">
                  <a:extLst>
                    <a:ext uri="{9D8B030D-6E8A-4147-A177-3AD203B41FA5}">
                      <a16:colId xmlns:a16="http://schemas.microsoft.com/office/drawing/2014/main" val="1366681669"/>
                    </a:ext>
                  </a:extLst>
                </a:gridCol>
                <a:gridCol w="580490">
                  <a:extLst>
                    <a:ext uri="{9D8B030D-6E8A-4147-A177-3AD203B41FA5}">
                      <a16:colId xmlns:a16="http://schemas.microsoft.com/office/drawing/2014/main" val="2238469818"/>
                    </a:ext>
                  </a:extLst>
                </a:gridCol>
                <a:gridCol w="644989">
                  <a:extLst>
                    <a:ext uri="{9D8B030D-6E8A-4147-A177-3AD203B41FA5}">
                      <a16:colId xmlns:a16="http://schemas.microsoft.com/office/drawing/2014/main" val="4166146737"/>
                    </a:ext>
                  </a:extLst>
                </a:gridCol>
                <a:gridCol w="506777">
                  <a:extLst>
                    <a:ext uri="{9D8B030D-6E8A-4147-A177-3AD203B41FA5}">
                      <a16:colId xmlns:a16="http://schemas.microsoft.com/office/drawing/2014/main" val="3451010526"/>
                    </a:ext>
                  </a:extLst>
                </a:gridCol>
                <a:gridCol w="608132">
                  <a:extLst>
                    <a:ext uri="{9D8B030D-6E8A-4147-A177-3AD203B41FA5}">
                      <a16:colId xmlns:a16="http://schemas.microsoft.com/office/drawing/2014/main" val="4032075688"/>
                    </a:ext>
                  </a:extLst>
                </a:gridCol>
                <a:gridCol w="608132">
                  <a:extLst>
                    <a:ext uri="{9D8B030D-6E8A-4147-A177-3AD203B41FA5}">
                      <a16:colId xmlns:a16="http://schemas.microsoft.com/office/drawing/2014/main" val="534992107"/>
                    </a:ext>
                  </a:extLst>
                </a:gridCol>
                <a:gridCol w="608132">
                  <a:extLst>
                    <a:ext uri="{9D8B030D-6E8A-4147-A177-3AD203B41FA5}">
                      <a16:colId xmlns:a16="http://schemas.microsoft.com/office/drawing/2014/main" val="1093765864"/>
                    </a:ext>
                  </a:extLst>
                </a:gridCol>
                <a:gridCol w="608132">
                  <a:extLst>
                    <a:ext uri="{9D8B030D-6E8A-4147-A177-3AD203B41FA5}">
                      <a16:colId xmlns:a16="http://schemas.microsoft.com/office/drawing/2014/main" val="1531845676"/>
                    </a:ext>
                  </a:extLst>
                </a:gridCol>
                <a:gridCol w="608132">
                  <a:extLst>
                    <a:ext uri="{9D8B030D-6E8A-4147-A177-3AD203B41FA5}">
                      <a16:colId xmlns:a16="http://schemas.microsoft.com/office/drawing/2014/main" val="1766621304"/>
                    </a:ext>
                  </a:extLst>
                </a:gridCol>
                <a:gridCol w="497563">
                  <a:extLst>
                    <a:ext uri="{9D8B030D-6E8A-4147-A177-3AD203B41FA5}">
                      <a16:colId xmlns:a16="http://schemas.microsoft.com/office/drawing/2014/main" val="1128201651"/>
                    </a:ext>
                  </a:extLst>
                </a:gridCol>
                <a:gridCol w="773986">
                  <a:extLst>
                    <a:ext uri="{9D8B030D-6E8A-4147-A177-3AD203B41FA5}">
                      <a16:colId xmlns:a16="http://schemas.microsoft.com/office/drawing/2014/main" val="3444344529"/>
                    </a:ext>
                  </a:extLst>
                </a:gridCol>
                <a:gridCol w="469920">
                  <a:extLst>
                    <a:ext uri="{9D8B030D-6E8A-4147-A177-3AD203B41FA5}">
                      <a16:colId xmlns:a16="http://schemas.microsoft.com/office/drawing/2014/main" val="3844708744"/>
                    </a:ext>
                  </a:extLst>
                </a:gridCol>
              </a:tblGrid>
              <a:tr h="155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Temperature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Fuel_Price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MarkDown1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MarkDown2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MarkDown3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MarkDown4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MarkDown5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CPI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Unemployment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733865"/>
                  </a:ext>
                </a:extLst>
              </a:tr>
              <a:tr h="1557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42.31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2.572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211.0964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8.106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464653"/>
                  </a:ext>
                </a:extLst>
              </a:tr>
              <a:tr h="1557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38.51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2.548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211.2422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8.106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07385"/>
                  </a:ext>
                </a:extLst>
              </a:tr>
              <a:tr h="1557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316137"/>
                  </a:ext>
                </a:extLst>
              </a:tr>
              <a:tr h="1557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073486"/>
                  </a:ext>
                </a:extLst>
              </a:tr>
              <a:tr h="1557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2013-07-19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82.84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3.737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2961.49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1047.07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204.19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1059.46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195168"/>
                  </a:ext>
                </a:extLst>
              </a:tr>
              <a:tr h="1557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2013-07-26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76.06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3.804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212.02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851.73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10.88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1864.57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456" marR="3456" marT="3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82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27746" y="1098566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lang="ko-KR" alt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65516" cy="769441"/>
            <a:chOff x="1848112" y="1575921"/>
            <a:chExt cx="5365516" cy="769441"/>
          </a:xfrm>
        </p:grpSpPr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분석 및 설계 내용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01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568903"/>
            <a:ext cx="5365516" cy="769441"/>
            <a:chOff x="1848112" y="1575921"/>
            <a:chExt cx="5365516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진행 상황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02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424481"/>
            <a:ext cx="5383988" cy="914978"/>
            <a:chOff x="1848112" y="1575921"/>
            <a:chExt cx="5383988" cy="9149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향후 일정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4267358"/>
            <a:ext cx="5383988" cy="914978"/>
            <a:chOff x="1848112" y="1575921"/>
            <a:chExt cx="5383988" cy="9149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Q&amp;A</a:t>
              </a:r>
              <a:endPara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04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1687" y="4644421"/>
            <a:ext cx="1266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89949" y="3323903"/>
            <a:ext cx="7503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월마트의 지점 번호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Type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매장 타입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Size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지점의 넓이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77751"/>
              </p:ext>
            </p:extLst>
          </p:nvPr>
        </p:nvGraphicFramePr>
        <p:xfrm>
          <a:off x="4217904" y="3388713"/>
          <a:ext cx="2057400" cy="171704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131371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802394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08204421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49769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03858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263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7274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918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29131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6391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62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3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2393" y="4644421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450,000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82355" y="3427772"/>
            <a:ext cx="75030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	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월마트의 지점 번호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Dept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품목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지점의 넓이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IsHoliday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휴일 유무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08933"/>
              </p:ext>
            </p:extLst>
          </p:nvPr>
        </p:nvGraphicFramePr>
        <p:xfrm>
          <a:off x="4239511" y="3484108"/>
          <a:ext cx="3149600" cy="1502410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138367384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6335204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923178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9700148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19187192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8061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338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65924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2166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260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796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13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037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가지의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파일을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Big Query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업로드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149" y="4925655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61546" y="5995259"/>
            <a:ext cx="1430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56" y="4925655"/>
            <a:ext cx="1054630" cy="104994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96181" y="5995259"/>
            <a:ext cx="119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63" y="4925655"/>
            <a:ext cx="1054630" cy="10499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248163" y="5995259"/>
            <a:ext cx="1049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391" y="2497460"/>
            <a:ext cx="3448050" cy="1323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171" y="4024902"/>
            <a:ext cx="598989" cy="6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97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Big Query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CSV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파일들을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Prep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으로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218" name="Picture 2" descr="Cloud Datapre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79" y="3050722"/>
            <a:ext cx="25908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46664" y="3100711"/>
            <a:ext cx="2453165" cy="2109085"/>
            <a:chOff x="3771480" y="2497460"/>
            <a:chExt cx="4531313" cy="389575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2149" y="4925655"/>
              <a:ext cx="1054630" cy="1049943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771480" y="5995260"/>
              <a:ext cx="1365592" cy="397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Features.csv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0156" y="4925655"/>
              <a:ext cx="1054630" cy="1049943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5570155" y="5995258"/>
              <a:ext cx="1179052" cy="397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Stores.csv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163" y="4925655"/>
              <a:ext cx="1054630" cy="1049943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7233296" y="5995258"/>
              <a:ext cx="1069497" cy="397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Train.csv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5391" y="2497460"/>
              <a:ext cx="3448050" cy="132397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2171" y="4024902"/>
              <a:ext cx="598989" cy="601663"/>
            </a:xfrm>
            <a:prstGeom prst="rect">
              <a:avLst/>
            </a:prstGeom>
          </p:spPr>
        </p:pic>
      </p:grpSp>
      <p:cxnSp>
        <p:nvCxnSpPr>
          <p:cNvPr id="6" name="직선 화살표 연결선 5"/>
          <p:cNvCxnSpPr/>
          <p:nvPr/>
        </p:nvCxnSpPr>
        <p:spPr>
          <a:xfrm>
            <a:off x="3352386" y="409050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180539" y="4994351"/>
            <a:ext cx="269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Prep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206836" y="4090502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9981" y="4260897"/>
            <a:ext cx="2405063" cy="11884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134" y="2656179"/>
            <a:ext cx="1332755" cy="13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7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가지의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파일을 공통인 부분을 통해 조인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(JOIN)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82" y="4260897"/>
            <a:ext cx="2405063" cy="118846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35" y="2656179"/>
            <a:ext cx="1332755" cy="133275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405" y="2488110"/>
            <a:ext cx="3003256" cy="38100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202660" y="2627115"/>
            <a:ext cx="5989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Train.csv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항목이 공통인 것을 이용해 한 개의 파일로 조인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Train.csv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조인한 파일과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features.csv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항목이 공통인 것을 이용해 결국 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가지의 파일을 하나의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CSV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파일로 조인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5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조인된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파일을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Auto ML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이용해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32" y="3527765"/>
            <a:ext cx="1054630" cy="104994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2332" y="4597369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JOIN.csv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57169" y="409050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217873" y="409050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478" y="2823576"/>
            <a:ext cx="2143125" cy="2143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3" y="3090862"/>
            <a:ext cx="1905000" cy="18383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226831" y="4782035"/>
            <a:ext cx="315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53815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929255" y="5225949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타겟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6155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결과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품질과 정확도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05812" y="2938289"/>
            <a:ext cx="4621892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절대 오차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0~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무한대를 가지며 값이 작을수록 품질이 높음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2269" y="3765625"/>
            <a:ext cx="4093127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RMSE : 0~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무한대를 가지며 값이 작을수록 품질이 높음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4852" y="4577699"/>
            <a:ext cx="4207959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제곱 값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0~1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이며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가까울수록 정확도가 높음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446" y="2609047"/>
            <a:ext cx="3335558" cy="3276372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2" idx="1"/>
          </p:cNvCxnSpPr>
          <p:nvPr/>
        </p:nvCxnSpPr>
        <p:spPr>
          <a:xfrm flipH="1" flipV="1">
            <a:off x="4388576" y="3026429"/>
            <a:ext cx="2417236" cy="50360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3" idx="1"/>
          </p:cNvCxnSpPr>
          <p:nvPr/>
        </p:nvCxnSpPr>
        <p:spPr>
          <a:xfrm flipH="1" flipV="1">
            <a:off x="5656414" y="3230550"/>
            <a:ext cx="1535855" cy="673575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5" idx="1"/>
          </p:cNvCxnSpPr>
          <p:nvPr/>
        </p:nvCxnSpPr>
        <p:spPr>
          <a:xfrm flipH="1" flipV="1">
            <a:off x="4000369" y="3731875"/>
            <a:ext cx="3134483" cy="984324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391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결과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매출에 영향을 미치는 중요도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57370" y="3630921"/>
            <a:ext cx="4980709" cy="1384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중요도  결과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28600" indent="-228600">
              <a:buAutoNum type="arabicPeriod"/>
            </a:pP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Dept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크기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Store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월마트 지점 번호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Date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CPI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물가 지수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7371" y="2572874"/>
            <a:ext cx="4980709" cy="4616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► 특성 중요도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데이터 타겟 열이  매장 부서별 매출 실적이므로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실적이 어디에 가장 영향을 많이 미치는지 알 수 있다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430" y="2632609"/>
            <a:ext cx="3619586" cy="3032995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3" idx="1"/>
          </p:cNvCxnSpPr>
          <p:nvPr/>
        </p:nvCxnSpPr>
        <p:spPr>
          <a:xfrm flipH="1" flipV="1">
            <a:off x="4291707" y="2803706"/>
            <a:ext cx="2665664" cy="1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317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결과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미래 매출 예측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21" y="3018524"/>
            <a:ext cx="3563882" cy="20966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33584" y="5439961"/>
            <a:ext cx="4048051" cy="4616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 매출을 예상하고 싶은 날짜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월마트 매장 번호 등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여러가지 변수를 입력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/>
          <p:cNvCxnSpPr>
            <a:stCxn id="18" idx="0"/>
          </p:cNvCxnSpPr>
          <p:nvPr/>
        </p:nvCxnSpPr>
        <p:spPr>
          <a:xfrm flipV="1">
            <a:off x="5157610" y="3343338"/>
            <a:ext cx="618274" cy="2096623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206836" y="4090502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957" y="3343338"/>
            <a:ext cx="3736768" cy="12084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80624" y="4733527"/>
            <a:ext cx="3316478" cy="82807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중간발표일인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CPI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Dept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여러가지 변수를 입력한 경우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Store1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Dept1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주간 매출 예상 금액은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37,835.828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808786" y="4984610"/>
            <a:ext cx="1198299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95%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8995210" y="4391649"/>
            <a:ext cx="0" cy="328139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5" idx="0"/>
          </p:cNvCxnSpPr>
          <p:nvPr/>
        </p:nvCxnSpPr>
        <p:spPr>
          <a:xfrm flipH="1" flipV="1">
            <a:off x="10567457" y="3902767"/>
            <a:ext cx="840479" cy="1081843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0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 ML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제외한 나머지 분석 기법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208192" y="3937170"/>
            <a:ext cx="27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LSTM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0" y="2484375"/>
            <a:ext cx="1508987" cy="1171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923" y="2428058"/>
            <a:ext cx="2028825" cy="152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2568982" y="3952058"/>
            <a:ext cx="27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011" y="2260102"/>
            <a:ext cx="3153278" cy="10650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894" y="3190058"/>
            <a:ext cx="2412129" cy="106333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447" y="2866566"/>
            <a:ext cx="2494908" cy="72394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220381" y="4618391"/>
            <a:ext cx="11676344" cy="6963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4066" y="4793750"/>
            <a:ext cx="1101741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ML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자동화된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DNN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방식만을 사용하여 데이터 분석을 완료한 상태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추후에는 시계열 예측방식인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구성하고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나아가 자동화된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DNN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방식이 아닌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우리가 만든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모델까지 구현할 예정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사용할 언어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PYTHON</a:t>
            </a: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사용할 플랫폼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COLAB</a:t>
            </a: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참조 방식 및 라이브러리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ARIMA, DNN,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Keras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프로젝트의 주제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수요예측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74" y="2346614"/>
            <a:ext cx="3611069" cy="1982124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40339"/>
              </p:ext>
            </p:extLst>
          </p:nvPr>
        </p:nvGraphicFramePr>
        <p:xfrm>
          <a:off x="139048" y="2371069"/>
          <a:ext cx="4764481" cy="762706"/>
        </p:xfrm>
        <a:graphic>
          <a:graphicData uri="http://schemas.openxmlformats.org/drawingml/2006/table">
            <a:tbl>
              <a:tblPr/>
              <a:tblGrid>
                <a:gridCol w="206311">
                  <a:extLst>
                    <a:ext uri="{9D8B030D-6E8A-4147-A177-3AD203B41FA5}">
                      <a16:colId xmlns:a16="http://schemas.microsoft.com/office/drawing/2014/main" val="1366681669"/>
                    </a:ext>
                  </a:extLst>
                </a:gridCol>
                <a:gridCol w="406173">
                  <a:extLst>
                    <a:ext uri="{9D8B030D-6E8A-4147-A177-3AD203B41FA5}">
                      <a16:colId xmlns:a16="http://schemas.microsoft.com/office/drawing/2014/main" val="2238469818"/>
                    </a:ext>
                  </a:extLst>
                </a:gridCol>
                <a:gridCol w="451304">
                  <a:extLst>
                    <a:ext uri="{9D8B030D-6E8A-4147-A177-3AD203B41FA5}">
                      <a16:colId xmlns:a16="http://schemas.microsoft.com/office/drawing/2014/main" val="4166146737"/>
                    </a:ext>
                  </a:extLst>
                </a:gridCol>
                <a:gridCol w="354597">
                  <a:extLst>
                    <a:ext uri="{9D8B030D-6E8A-4147-A177-3AD203B41FA5}">
                      <a16:colId xmlns:a16="http://schemas.microsoft.com/office/drawing/2014/main" val="3451010526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4032075688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534992107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1093765864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1531845676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1766621304"/>
                    </a:ext>
                  </a:extLst>
                </a:gridCol>
                <a:gridCol w="348149">
                  <a:extLst>
                    <a:ext uri="{9D8B030D-6E8A-4147-A177-3AD203B41FA5}">
                      <a16:colId xmlns:a16="http://schemas.microsoft.com/office/drawing/2014/main" val="1128201651"/>
                    </a:ext>
                  </a:extLst>
                </a:gridCol>
                <a:gridCol w="541565">
                  <a:extLst>
                    <a:ext uri="{9D8B030D-6E8A-4147-A177-3AD203B41FA5}">
                      <a16:colId xmlns:a16="http://schemas.microsoft.com/office/drawing/2014/main" val="3444344529"/>
                    </a:ext>
                  </a:extLst>
                </a:gridCol>
                <a:gridCol w="328807">
                  <a:extLst>
                    <a:ext uri="{9D8B030D-6E8A-4147-A177-3AD203B41FA5}">
                      <a16:colId xmlns:a16="http://schemas.microsoft.com/office/drawing/2014/main" val="3844708744"/>
                    </a:ext>
                  </a:extLst>
                </a:gridCol>
              </a:tblGrid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Temperature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Fuel_Price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MarkDown3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CPI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Unemployment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733865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211.0964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464653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2.548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211.2422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07385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316137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073486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2013-07-19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3.737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2961.49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1047.07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204.19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1059.46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195168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2013-07-26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3.804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212.02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851.73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10.88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1864.57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8211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4672"/>
              </p:ext>
            </p:extLst>
          </p:nvPr>
        </p:nvGraphicFramePr>
        <p:xfrm>
          <a:off x="139048" y="3337676"/>
          <a:ext cx="1366317" cy="1140280"/>
        </p:xfrm>
        <a:graphic>
          <a:graphicData uri="http://schemas.openxmlformats.org/drawingml/2006/table">
            <a:tbl>
              <a:tblPr/>
              <a:tblGrid>
                <a:gridCol w="455439">
                  <a:extLst>
                    <a:ext uri="{9D8B030D-6E8A-4147-A177-3AD203B41FA5}">
                      <a16:colId xmlns:a16="http://schemas.microsoft.com/office/drawing/2014/main" val="213137148"/>
                    </a:ext>
                  </a:extLst>
                </a:gridCol>
                <a:gridCol w="455439">
                  <a:extLst>
                    <a:ext uri="{9D8B030D-6E8A-4147-A177-3AD203B41FA5}">
                      <a16:colId xmlns:a16="http://schemas.microsoft.com/office/drawing/2014/main" val="298023941"/>
                    </a:ext>
                  </a:extLst>
                </a:gridCol>
                <a:gridCol w="455439">
                  <a:extLst>
                    <a:ext uri="{9D8B030D-6E8A-4147-A177-3AD203B41FA5}">
                      <a16:colId xmlns:a16="http://schemas.microsoft.com/office/drawing/2014/main" val="3808204421"/>
                    </a:ext>
                  </a:extLst>
                </a:gridCol>
              </a:tblGrid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497690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151315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038582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202307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2636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37392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72740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9184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291314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39910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63914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118221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627428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2080"/>
              </p:ext>
            </p:extLst>
          </p:nvPr>
        </p:nvGraphicFramePr>
        <p:xfrm>
          <a:off x="1602636" y="3337676"/>
          <a:ext cx="2323036" cy="1108128"/>
        </p:xfrm>
        <a:graphic>
          <a:graphicData uri="http://schemas.openxmlformats.org/drawingml/2006/table">
            <a:tbl>
              <a:tblPr/>
              <a:tblGrid>
                <a:gridCol w="299746">
                  <a:extLst>
                    <a:ext uri="{9D8B030D-6E8A-4147-A177-3AD203B41FA5}">
                      <a16:colId xmlns:a16="http://schemas.microsoft.com/office/drawing/2014/main" val="1383673840"/>
                    </a:ext>
                  </a:extLst>
                </a:gridCol>
                <a:gridCol w="281013">
                  <a:extLst>
                    <a:ext uri="{9D8B030D-6E8A-4147-A177-3AD203B41FA5}">
                      <a16:colId xmlns:a16="http://schemas.microsoft.com/office/drawing/2014/main" val="1763352047"/>
                    </a:ext>
                  </a:extLst>
                </a:gridCol>
                <a:gridCol w="590126">
                  <a:extLst>
                    <a:ext uri="{9D8B030D-6E8A-4147-A177-3AD203B41FA5}">
                      <a16:colId xmlns:a16="http://schemas.microsoft.com/office/drawing/2014/main" val="3292317883"/>
                    </a:ext>
                  </a:extLst>
                </a:gridCol>
                <a:gridCol w="674430">
                  <a:extLst>
                    <a:ext uri="{9D8B030D-6E8A-4147-A177-3AD203B41FA5}">
                      <a16:colId xmlns:a16="http://schemas.microsoft.com/office/drawing/2014/main" val="1397001480"/>
                    </a:ext>
                  </a:extLst>
                </a:gridCol>
                <a:gridCol w="477721">
                  <a:extLst>
                    <a:ext uri="{9D8B030D-6E8A-4147-A177-3AD203B41FA5}">
                      <a16:colId xmlns:a16="http://schemas.microsoft.com/office/drawing/2014/main" val="219187192"/>
                    </a:ext>
                  </a:extLst>
                </a:gridCol>
              </a:tblGrid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80615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33832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659248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21660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26002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79630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1392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095" y="3280100"/>
            <a:ext cx="1403808" cy="563109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645305" y="3656695"/>
            <a:ext cx="31372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013530" y="3656695"/>
            <a:ext cx="31372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09936" y="5680235"/>
            <a:ext cx="101929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기업의 기존의 매출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수요 데이터와 외부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(Third Party)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결합하여 다음 기간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수요를 예측하여 기업체의 생산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발주를 최적화 한다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73012" y="4552468"/>
            <a:ext cx="819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1782" y="4632247"/>
            <a:ext cx="1407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데이터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412274" y="4539210"/>
            <a:ext cx="2664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예상 시각화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228689" y="5328867"/>
            <a:ext cx="11701041" cy="82322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3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논문 주제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ARIMA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모델과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간의 차이 기술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88" y="2315506"/>
            <a:ext cx="2449121" cy="3512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30" y="2315506"/>
            <a:ext cx="2285237" cy="360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719753" y="6026037"/>
            <a:ext cx="1276831" cy="33855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4763" y="6026037"/>
            <a:ext cx="2011678" cy="33855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(DNN)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29" y="2549484"/>
            <a:ext cx="2409416" cy="34075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왼쪽/오른쪽 화살표 2"/>
          <p:cNvSpPr/>
          <p:nvPr/>
        </p:nvSpPr>
        <p:spPr>
          <a:xfrm>
            <a:off x="6354850" y="4019132"/>
            <a:ext cx="689246" cy="1056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74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" y="2702918"/>
            <a:ext cx="6002617" cy="361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484" y="2687955"/>
            <a:ext cx="5703434" cy="360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‘19.10.01~’19.12.07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까지의 일정표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98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2355537"/>
            <a:ext cx="33665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</a:p>
        </p:txBody>
      </p:sp>
      <p:pic>
        <p:nvPicPr>
          <p:cNvPr id="305" name="그림 3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" y="81915"/>
            <a:ext cx="3078571" cy="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65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Thank You</a:t>
            </a:r>
            <a:endParaRPr lang="ko-KR" altLang="en-US" sz="5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감사합니다</a:t>
            </a:r>
            <a:r>
              <a:rPr lang="en-US" altLang="ko-KR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.</a:t>
            </a:r>
            <a:endParaRPr lang="ko-KR" altLang="en-US" sz="1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" y="81915"/>
            <a:ext cx="3078571" cy="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Kaggle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공유 사이트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월마트 매출 데이터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Picture 6" descr="https://postfiles.pstatic.net/MjAxOTAxMTZfMTIg/MDAxNTQ3NjE0NzEzMjY0.1IPLJ-KJlYXiCbxltF8A7plA61_lXPPcPbb2ZjMaQhsg.50KSD0urAYk1BJWQBE3A3GWJfE9Xph-L4mGWjOEKwbIg.PNG.ckdgus1433/image.png?type=w77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393" y="3437125"/>
            <a:ext cx="2450950" cy="74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389955" y="4622513"/>
            <a:ext cx="569899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설립된 빅데이터 솔루션 대회 플랫폼 회사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기업 및 단체에서 금액을 걸고 데이터와 해결 과제를 등록하면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분석가들이 이를 해결하기 위해 모델을 개발하는 시스템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3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변환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Big Query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prep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25835" y="4622513"/>
            <a:ext cx="582723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테라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페타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바이트 단위의 데이터를 빠르게 분석할 수 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쿼리 실행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로드는 물론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ML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 생성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학습과 같은 작업을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가능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057" y="3174967"/>
            <a:ext cx="3377154" cy="9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4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5" y="2166391"/>
            <a:ext cx="3745891" cy="4091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38" y="2608705"/>
            <a:ext cx="6907389" cy="348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Big Query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실행 모습</a:t>
            </a:r>
          </a:p>
        </p:txBody>
      </p:sp>
    </p:spTree>
    <p:extLst>
      <p:ext uri="{BB962C8B-B14F-4D97-AF65-F5344CB8AC3E}">
        <p14:creationId xmlns:p14="http://schemas.microsoft.com/office/powerpoint/2010/main" val="345445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변환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Big Query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Dataprep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9022" y="4622513"/>
            <a:ext cx="45608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구조화 및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비구조화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데이터를 시각적으로 탐색하고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정리하여 분석을 준비하는 지능형 데이터 서비스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841" y="3107797"/>
            <a:ext cx="3849960" cy="9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0" y="2661772"/>
            <a:ext cx="5318195" cy="2752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58" y="2488110"/>
            <a:ext cx="6276203" cy="327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Dataprep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실행 모습</a:t>
            </a:r>
          </a:p>
        </p:txBody>
      </p:sp>
    </p:spTree>
    <p:extLst>
      <p:ext uri="{BB962C8B-B14F-4D97-AF65-F5344CB8AC3E}">
        <p14:creationId xmlns:p14="http://schemas.microsoft.com/office/powerpoint/2010/main" val="176649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ctr"/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(DNN), ARIMA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/Python, KERAS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699348" y="4622513"/>
            <a:ext cx="50802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대량의 데이터를 입력 받은 후 해당 데이터의 연관성이나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미래예측을 해주는 머신 러닝 시스템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144" y="3203706"/>
            <a:ext cx="1028208" cy="992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8482812" y="3501782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6651602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Microsoft Office PowerPoint</Application>
  <PresentationFormat>와이드스크린</PresentationFormat>
  <Paragraphs>522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Dongbeen Kim</cp:lastModifiedBy>
  <cp:revision>551</cp:revision>
  <cp:lastPrinted>2019-10-06T13:02:37Z</cp:lastPrinted>
  <dcterms:created xsi:type="dcterms:W3CDTF">2018-04-24T17:14:44Z</dcterms:created>
  <dcterms:modified xsi:type="dcterms:W3CDTF">2019-10-07T06:31:02Z</dcterms:modified>
</cp:coreProperties>
</file>